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85" d="100"/>
          <a:sy n="85" d="100"/>
        </p:scale>
        <p:origin x="51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C406-7A28-4A9C-A2C9-69FA57140C1C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4CC2F74-2944-410A-B678-C30A5976EDE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213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9AEC-05BE-4319-9237-BC66372D1B77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1CF3-08BB-4A58-A765-329B315D26D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70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FC58-AB15-421D-AF47-82E6C2D960DD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1B72-6161-4E50-B9B3-C8F16E8E8D6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54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9E6F-3CB6-446C-8D39-5E3E081E736A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21E45-60F8-4151-B316-FD619893C99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25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5117-41A9-4C1C-945C-30668A253D4B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E48387D-4733-4E23-9056-DA9F9EB7B8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581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0D90-9280-484A-ACF3-2F2964A25D24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2670-7BC1-47DE-9AC1-0FAB80E6DE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765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7F90-AF19-4A7C-B433-6D8F53A26147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DBACE-3196-476A-A0CB-73B85A83B22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717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23D4-372C-4FCB-ABDE-A26D3D3119D2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14F8E-44DB-4608-92C5-7C64B944CD2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397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1858-CABA-41D0-8F4B-28F612EC62BD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AEA4A-0A12-473D-9EC5-F428C7DDE7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829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670A-5027-49E9-B0E6-44194915625A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ADB7-79B2-4101-BB8D-661B714ABF2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240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E0AD-8970-4714-83F7-CD1439D912B0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A78ADC60-BA94-4EED-B8D0-0CCFD61DDF7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975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21D36F-1D5D-4A4C-91C3-A50742DE2056}" type="datetimeFigureOut">
              <a:rPr lang="nl-NL"/>
              <a:pPr>
                <a:defRPr/>
              </a:pPr>
              <a:t>13-2-2016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4A181B16-42F9-4F5F-BB6E-F7A0FBAAAAD4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1" r:id="rId2"/>
    <p:sldLayoutId id="214748376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1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nMP1Uj2nz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Straling van Sterren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algn="l" eaLnBrk="1" hangingPunct="1"/>
            <a:endParaRPr lang="nl-NL" altLang="nl-NL" dirty="0" smtClean="0"/>
          </a:p>
          <a:p>
            <a:pPr marR="0" algn="l" eaLnBrk="1" hangingPunct="1"/>
            <a:r>
              <a:rPr lang="nl-NL" altLang="nl-NL" dirty="0" smtClean="0"/>
              <a:t>Hoofdstuk 3 Stevin deel 3</a:t>
            </a:r>
          </a:p>
          <a:p>
            <a:pPr marR="0" eaLnBrk="1" hangingPunct="1"/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704850"/>
            <a:ext cx="9659416" cy="923950"/>
          </a:xfrm>
        </p:spPr>
        <p:txBody>
          <a:bodyPr/>
          <a:lstStyle/>
          <a:p>
            <a:r>
              <a:rPr lang="nl-NL" dirty="0" smtClean="0"/>
              <a:t>Spectrum van de zon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3645024"/>
            <a:ext cx="6408712" cy="2679576"/>
          </a:xfrm>
        </p:spPr>
        <p:txBody>
          <a:bodyPr/>
          <a:lstStyle/>
          <a:p>
            <a:r>
              <a:rPr lang="nl-NL" dirty="0" smtClean="0"/>
              <a:t>Sommige kleuren ontbreken, dit zie je terug als zwarte lijnen = Fraunhofer lijnen</a:t>
            </a:r>
          </a:p>
          <a:p>
            <a:r>
              <a:rPr lang="nl-NL" dirty="0" smtClean="0"/>
              <a:t>Atomen kunnen hele specifieke golflengtes absorberen. Een elektron gaat dan naar een hogere baan</a:t>
            </a:r>
          </a:p>
          <a:p>
            <a:endParaRPr lang="nl-NL" dirty="0"/>
          </a:p>
        </p:txBody>
      </p:sp>
      <p:pic>
        <p:nvPicPr>
          <p:cNvPr id="1026" name="Picture 2" descr="Fraunhofer 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00808"/>
            <a:ext cx="7916488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emel.waarnemen.com/cursus/Zon/afbeeldingen/exitatie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732274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Doppler effect bewegende bron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735960" y="1772816"/>
                <a:ext cx="6278488" cy="5040560"/>
              </a:xfrm>
            </p:spPr>
            <p:txBody>
              <a:bodyPr/>
              <a:lstStyle/>
              <a:p>
                <a:r>
                  <a:rPr lang="nl-NL" dirty="0" smtClean="0"/>
                  <a:t>boven geldt: </a:t>
                </a:r>
                <a:r>
                  <a:rPr lang="el-GR" i="1" dirty="0" smtClean="0"/>
                  <a:t>λ</a:t>
                </a:r>
                <a:r>
                  <a:rPr lang="nl-NL" i="1" dirty="0" smtClean="0"/>
                  <a:t> = v/f</a:t>
                </a:r>
              </a:p>
              <a:p>
                <a:r>
                  <a:rPr lang="nl-NL" dirty="0" smtClean="0"/>
                  <a:t>onder geldt: </a:t>
                </a:r>
                <a:r>
                  <a:rPr lang="el-GR" i="1" dirty="0" smtClean="0"/>
                  <a:t>λ</a:t>
                </a:r>
                <a:r>
                  <a:rPr lang="nl-NL" i="1" baseline="30000" dirty="0" smtClean="0"/>
                  <a:t>*</a:t>
                </a:r>
                <a:r>
                  <a:rPr lang="nl-NL" i="1" dirty="0" smtClean="0"/>
                  <a:t> = (v – </a:t>
                </a:r>
                <a:r>
                  <a:rPr lang="nl-NL" i="1" dirty="0" err="1" smtClean="0"/>
                  <a:t>v</a:t>
                </a:r>
                <a:r>
                  <a:rPr lang="nl-NL" i="1" baseline="-25000" dirty="0" err="1" smtClean="0"/>
                  <a:t>b</a:t>
                </a:r>
                <a:r>
                  <a:rPr lang="nl-NL" i="1" dirty="0" smtClean="0"/>
                  <a:t>) / f</a:t>
                </a:r>
              </a:p>
              <a:p>
                <a:endParaRPr lang="nl-NL" dirty="0"/>
              </a:p>
              <a:p>
                <a:r>
                  <a:rPr lang="nl-NL" dirty="0" smtClean="0"/>
                  <a:t>voor het verschil in golflengte </a:t>
                </a:r>
                <a:r>
                  <a:rPr lang="el-GR" dirty="0" smtClean="0"/>
                  <a:t>Δλ</a:t>
                </a:r>
                <a:r>
                  <a:rPr lang="nl-NL" dirty="0" smtClean="0"/>
                  <a:t> geldt:</a:t>
                </a:r>
                <a:endParaRPr lang="nl-NL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nl-NL" dirty="0" smtClean="0"/>
              </a:p>
              <a:p>
                <a:r>
                  <a:rPr lang="nl-NL" dirty="0" smtClean="0"/>
                  <a:t>nog combineren met </a:t>
                </a:r>
                <a:r>
                  <a:rPr lang="nl-NL" i="1" dirty="0" smtClean="0"/>
                  <a:t>f</a:t>
                </a:r>
                <a:r>
                  <a:rPr lang="nl-NL" dirty="0" smtClean="0"/>
                  <a:t> = </a:t>
                </a:r>
                <a:r>
                  <a:rPr lang="nl-NL" i="1" dirty="0" smtClean="0"/>
                  <a:t>v/</a:t>
                </a:r>
                <a:r>
                  <a:rPr lang="el-GR" i="1" dirty="0"/>
                  <a:t> λ</a:t>
                </a:r>
                <a:endParaRPr lang="nl-NL" i="1" dirty="0"/>
              </a:p>
              <a:p>
                <a:endParaRPr lang="nl-NL" dirty="0" smtClean="0">
                  <a:sym typeface="Wingdings" panose="05000000000000000000" pitchFamily="2" charset="2"/>
                </a:endParaRPr>
              </a:p>
              <a:p>
                <a:pPr marL="2651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→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dirty="0" smtClean="0">
                  <a:sym typeface="Wingdings" panose="05000000000000000000" pitchFamily="2" charset="2"/>
                </a:endParaRP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960" y="1772816"/>
                <a:ext cx="6278488" cy="5040560"/>
              </a:xfrm>
              <a:blipFill rotWithShape="0">
                <a:blip r:embed="rId2"/>
                <a:stretch>
                  <a:fillRect l="-1262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645024"/>
            <a:ext cx="4962958" cy="2232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1384" y="177281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Auto rijdt met een snelheid van 25 m/s en laat een toon horen van 750 Hz. Waarnemer staat op 343 m en de geluidssnelheid is 343 m/s.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</a:t>
            </a:r>
            <a:r>
              <a:rPr lang="nl-NL" dirty="0"/>
              <a:t>is het verschil tussen een stilstaande en rijdende </a:t>
            </a:r>
            <a:r>
              <a:rPr lang="nl-NL" dirty="0" smtClean="0"/>
              <a:t>auto</a:t>
            </a:r>
            <a:r>
              <a:rPr lang="nl-NL" dirty="0"/>
              <a:t> </a:t>
            </a:r>
            <a:r>
              <a:rPr lang="nl-NL" dirty="0" smtClean="0"/>
              <a:t>na één seconde?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dirty="0" smtClean="0"/>
              <a:t>Sterrenlicht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8840"/>
                <a:ext cx="6782544" cy="4389437"/>
              </a:xfrm>
            </p:spPr>
            <p:txBody>
              <a:bodyPr/>
              <a:lstStyle/>
              <a:p>
                <a:r>
                  <a:rPr lang="nl-NL" dirty="0" smtClean="0"/>
                  <a:t>Doppler effect geldt ook licht:</a:t>
                </a:r>
              </a:p>
              <a:p>
                <a:pPr marL="5397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𝑣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→  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Δ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</m:t>
                      </m:r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𝑎𝑙𝑠</m:t>
                      </m:r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≪</m:t>
                      </m:r>
                      <m:r>
                        <a:rPr lang="nl-NL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nl-NL" dirty="0"/>
              </a:p>
              <a:p>
                <a:r>
                  <a:rPr lang="nl-NL" dirty="0" smtClean="0"/>
                  <a:t>Roodverschuiving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In een uitdijend heelal bewegen de meeste sterren van ons </a:t>
                </a:r>
                <a:r>
                  <a:rPr lang="nl-NL" dirty="0" smtClean="0"/>
                  <a:t>vandaan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golven worden uitgerekt</a:t>
                </a:r>
                <a:endParaRPr lang="nl-NL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>
                    <a:sym typeface="Wingdings" panose="05000000000000000000" pitchFamily="2" charset="2"/>
                  </a:rPr>
                  <a:t>grotere golflengte   roder licht</a:t>
                </a:r>
                <a:endParaRPr lang="nl-NL" dirty="0">
                  <a:sym typeface="Wingdings" panose="05000000000000000000" pitchFamily="2" charset="2"/>
                </a:endParaRPr>
              </a:p>
              <a:p>
                <a:endParaRPr lang="nl-NL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8840"/>
                <a:ext cx="6782544" cy="4389437"/>
              </a:xfrm>
              <a:blipFill rotWithShape="0">
                <a:blip r:embed="rId2"/>
                <a:stretch>
                  <a:fillRect l="-107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File:Redshift blueshif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933056"/>
            <a:ext cx="2688233" cy="1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704850"/>
            <a:ext cx="9299376" cy="857250"/>
          </a:xfrm>
        </p:spPr>
        <p:txBody>
          <a:bodyPr/>
          <a:lstStyle/>
          <a:p>
            <a:r>
              <a:rPr lang="nl-NL" dirty="0" smtClean="0"/>
              <a:t>Een 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416" y="1628800"/>
            <a:ext cx="3024336" cy="4320480"/>
          </a:xfrm>
        </p:spPr>
        <p:txBody>
          <a:bodyPr/>
          <a:lstStyle/>
          <a:p>
            <a:r>
              <a:rPr lang="nl-NL" dirty="0" smtClean="0"/>
              <a:t>Waterstof en helium komen op bijna alle hemellichamen voor </a:t>
            </a:r>
          </a:p>
          <a:p>
            <a:r>
              <a:rPr lang="nl-NL" dirty="0" smtClean="0"/>
              <a:t>Uit de verschuiving van de absorptie lijnen kun je de snelheid bepalen</a:t>
            </a:r>
            <a:endParaRPr lang="nl-NL" dirty="0"/>
          </a:p>
        </p:txBody>
      </p:sp>
      <p:pic>
        <p:nvPicPr>
          <p:cNvPr id="2050" name="Picture 2" descr="http://stokes.byu.edu/teaching_resources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628800"/>
            <a:ext cx="7239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Dubbelster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118248" cy="4389437"/>
          </a:xfrm>
        </p:spPr>
        <p:txBody>
          <a:bodyPr/>
          <a:lstStyle/>
          <a:p>
            <a:r>
              <a:rPr lang="nl-NL" dirty="0" smtClean="0"/>
              <a:t>Twee sterren draaien in dezelfde de richting om elkaar heen 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Als de “rode” ster nadert, gaat de “groene” juist de ander kant op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De absorptie lijn splitst zich op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276350"/>
            <a:ext cx="7023526" cy="47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Levensloop van sterren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6792"/>
            <a:ext cx="5702424" cy="4767809"/>
          </a:xfrm>
        </p:spPr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 – Russell - diagram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verticaal</a:t>
            </a:r>
            <a:r>
              <a:rPr lang="en-US" dirty="0" smtClean="0"/>
              <a:t> </a:t>
            </a:r>
            <a:r>
              <a:rPr lang="en-US" dirty="0" err="1" smtClean="0"/>
              <a:t>lichtsterkte</a:t>
            </a:r>
            <a:r>
              <a:rPr lang="en-US" dirty="0" smtClean="0"/>
              <a:t> </a:t>
            </a:r>
            <a:r>
              <a:rPr lang="en-US" dirty="0" err="1" smtClean="0"/>
              <a:t>t.o.v</a:t>
            </a:r>
            <a:r>
              <a:rPr lang="en-US" dirty="0" smtClean="0"/>
              <a:t> van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zon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lichtsterkte</a:t>
            </a:r>
            <a:r>
              <a:rPr lang="en-US" dirty="0" smtClean="0"/>
              <a:t> is het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vermogen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ster</a:t>
            </a:r>
            <a:r>
              <a:rPr lang="en-US" dirty="0" smtClean="0"/>
              <a:t> </a:t>
            </a:r>
            <a:r>
              <a:rPr lang="en-US" dirty="0" err="1" smtClean="0"/>
              <a:t>uitzendt</a:t>
            </a:r>
            <a:r>
              <a:rPr lang="en-US" dirty="0" smtClean="0"/>
              <a:t>: </a:t>
            </a:r>
            <a:r>
              <a:rPr lang="en-US" i="1" dirty="0" smtClean="0"/>
              <a:t>P</a:t>
            </a:r>
            <a:r>
              <a:rPr lang="en-US" dirty="0" smtClean="0"/>
              <a:t>=</a:t>
            </a:r>
            <a:r>
              <a:rPr lang="el-GR" dirty="0" smtClean="0"/>
              <a:t>σ</a:t>
            </a:r>
            <a:r>
              <a:rPr lang="nl-NL" i="1" dirty="0" smtClean="0"/>
              <a:t>AT</a:t>
            </a:r>
            <a:r>
              <a:rPr lang="nl-NL" baseline="30000" dirty="0" smtClean="0"/>
              <a:t>4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horizontaal</a:t>
            </a:r>
            <a:r>
              <a:rPr lang="en-US" dirty="0" smtClean="0"/>
              <a:t> </a:t>
            </a:r>
            <a:r>
              <a:rPr lang="en-US" dirty="0" err="1" smtClean="0"/>
              <a:t>temperatuur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logaritmische</a:t>
            </a:r>
            <a:r>
              <a:rPr lang="en-US" dirty="0" smtClean="0"/>
              <a:t> </a:t>
            </a:r>
            <a:r>
              <a:rPr lang="en-US" dirty="0" err="1" smtClean="0"/>
              <a:t>schalen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van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leven</a:t>
            </a:r>
            <a:r>
              <a:rPr lang="en-US" dirty="0" smtClean="0"/>
              <a:t> </a:t>
            </a:r>
            <a:r>
              <a:rPr lang="en-US" dirty="0" err="1" smtClean="0"/>
              <a:t>bevindt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ster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op de </a:t>
            </a:r>
            <a:r>
              <a:rPr lang="en-US" dirty="0" err="1" smtClean="0"/>
              <a:t>hoofdreeks</a:t>
            </a:r>
            <a:endParaRPr lang="en-US" smtClean="0"/>
          </a:p>
          <a:p>
            <a:pPr marL="393700" lvl="1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908720"/>
            <a:ext cx="5118008" cy="54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zon</a:t>
            </a:r>
            <a:endParaRPr lang="nl-NL" dirty="0"/>
          </a:p>
        </p:txBody>
      </p:sp>
      <p:pic>
        <p:nvPicPr>
          <p:cNvPr id="1028" name="Picture 4" descr="https://upload.wikimedia.org/wikipedia/commons/thumb/5/5e/Zon_Levenscyclus.svg/2000px-Zon_Levenscycl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3" y="2122772"/>
            <a:ext cx="9112896" cy="22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9600" y="4653136"/>
            <a:ext cx="10972800" cy="1671465"/>
          </a:xfrm>
        </p:spPr>
        <p:txBody>
          <a:bodyPr/>
          <a:lstStyle/>
          <a:p>
            <a:r>
              <a:rPr lang="nl-NL" dirty="0" smtClean="0"/>
              <a:t>In andere sterrenstelsels zal dezelfde verdeling gelden </a:t>
            </a:r>
          </a:p>
          <a:p>
            <a:r>
              <a:rPr lang="nl-NL" dirty="0" smtClean="0"/>
              <a:t>Met H-R-diagram kun je afstanden in het ruimte bepalen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3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Elektromagnetische straling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70376" cy="4389437"/>
          </a:xfrm>
        </p:spPr>
        <p:txBody>
          <a:bodyPr/>
          <a:lstStyle/>
          <a:p>
            <a:r>
              <a:rPr lang="nl-NL" dirty="0" smtClean="0"/>
              <a:t>Formules: </a:t>
            </a:r>
            <a:r>
              <a:rPr lang="el-GR" i="1" dirty="0" smtClean="0"/>
              <a:t>λ</a:t>
            </a:r>
            <a:r>
              <a:rPr lang="nl-NL" dirty="0" smtClean="0"/>
              <a:t> = </a:t>
            </a:r>
            <a:r>
              <a:rPr lang="nl-NL" i="1" dirty="0" smtClean="0"/>
              <a:t>c</a:t>
            </a:r>
            <a:r>
              <a:rPr lang="nl-NL" dirty="0" smtClean="0"/>
              <a:t> ∙ </a:t>
            </a:r>
            <a:r>
              <a:rPr lang="nl-NL" i="1" dirty="0" smtClean="0"/>
              <a:t>T</a:t>
            </a:r>
            <a:r>
              <a:rPr lang="nl-NL" dirty="0" smtClean="0"/>
              <a:t> = </a:t>
            </a:r>
            <a:r>
              <a:rPr lang="nl-NL" i="1" dirty="0" smtClean="0"/>
              <a:t>c</a:t>
            </a:r>
            <a:r>
              <a:rPr lang="nl-NL" dirty="0" smtClean="0"/>
              <a:t> / </a:t>
            </a:r>
            <a:r>
              <a:rPr lang="nl-NL" i="1" dirty="0" smtClean="0"/>
              <a:t>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i="1" dirty="0" smtClean="0"/>
              <a:t>λ</a:t>
            </a:r>
            <a:r>
              <a:rPr lang="nl-NL" i="1" dirty="0" smtClean="0"/>
              <a:t> </a:t>
            </a:r>
            <a:r>
              <a:rPr lang="nl-NL" dirty="0" smtClean="0"/>
              <a:t>de golflengte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i="1" dirty="0" smtClean="0"/>
              <a:t>c </a:t>
            </a:r>
            <a:r>
              <a:rPr lang="nl-NL" dirty="0" smtClean="0"/>
              <a:t>de lichtsnelheid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i="1" dirty="0" smtClean="0"/>
              <a:t>f</a:t>
            </a:r>
            <a:r>
              <a:rPr lang="nl-NL" dirty="0" smtClean="0"/>
              <a:t> de frequentie</a:t>
            </a:r>
            <a:endParaRPr lang="nl-NL" i="1" dirty="0"/>
          </a:p>
        </p:txBody>
      </p:sp>
      <p:pic>
        <p:nvPicPr>
          <p:cNvPr id="1026" name="Picture 2" descr="Elektromagnetisch veld.jpg (225×2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20486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Spectrum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02424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λ &lt; 0,02 </a:t>
            </a:r>
            <a:r>
              <a:rPr lang="nl-NL" sz="2000" dirty="0" err="1" smtClean="0"/>
              <a:t>nm</a:t>
            </a:r>
            <a:r>
              <a:rPr lang="nl-NL" sz="2000" dirty="0" smtClean="0"/>
              <a:t>   gammastraling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0,02 &lt; λ &lt; 50 </a:t>
            </a:r>
            <a:r>
              <a:rPr lang="nl-NL" sz="2000" dirty="0" err="1" smtClean="0"/>
              <a:t>nm</a:t>
            </a:r>
            <a:r>
              <a:rPr lang="nl-NL" sz="2000" dirty="0" smtClean="0"/>
              <a:t> Röntgenstraling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50 </a:t>
            </a:r>
            <a:r>
              <a:rPr lang="nl-NL" sz="2000" dirty="0" err="1" smtClean="0"/>
              <a:t>nm</a:t>
            </a:r>
            <a:r>
              <a:rPr lang="nl-NL" sz="2000" dirty="0" smtClean="0"/>
              <a:t> &lt; λ &lt; 400 </a:t>
            </a:r>
            <a:r>
              <a:rPr lang="nl-NL" sz="2000" dirty="0" err="1" smtClean="0"/>
              <a:t>nm</a:t>
            </a:r>
            <a:r>
              <a:rPr lang="nl-NL" sz="2000" dirty="0" smtClean="0"/>
              <a:t> </a:t>
            </a:r>
            <a:r>
              <a:rPr lang="nl-NL" sz="2000" dirty="0" err="1" smtClean="0"/>
              <a:t>UV-straling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400 </a:t>
            </a:r>
            <a:r>
              <a:rPr lang="nl-NL" sz="2000" dirty="0" err="1" smtClean="0"/>
              <a:t>nm</a:t>
            </a:r>
            <a:r>
              <a:rPr lang="nl-NL" sz="2000" dirty="0" smtClean="0"/>
              <a:t> &lt; λ &lt; 800 </a:t>
            </a:r>
            <a:r>
              <a:rPr lang="nl-NL" sz="2000" dirty="0" err="1" smtClean="0"/>
              <a:t>nm</a:t>
            </a:r>
            <a:r>
              <a:rPr lang="nl-NL" sz="2000" dirty="0" smtClean="0"/>
              <a:t> zichtbaar licht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800 </a:t>
            </a:r>
            <a:r>
              <a:rPr lang="nl-NL" sz="2000" dirty="0" err="1" smtClean="0"/>
              <a:t>nm</a:t>
            </a:r>
            <a:r>
              <a:rPr lang="nl-NL" sz="2000" dirty="0" smtClean="0"/>
              <a:t> &lt; λ &lt; 2 mm infrarood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2 mm  &lt; λ &lt; 1 cm microgolven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λ &gt; 1 cm radio, tv, mobiele telefoon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err="1" smtClean="0"/>
              <a:t>Binas</a:t>
            </a:r>
            <a:r>
              <a:rPr lang="nl-NL" sz="2000" dirty="0" smtClean="0"/>
              <a:t> tabel 19B</a:t>
            </a:r>
            <a:endParaRPr lang="nl-NL" sz="2000" dirty="0"/>
          </a:p>
        </p:txBody>
      </p:sp>
      <p:pic>
        <p:nvPicPr>
          <p:cNvPr id="2050" name="Picture 2" descr="http://www.vanderbilt.eu/images/Treba_Services_Elektromagnetisch_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37234"/>
            <a:ext cx="5524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gloeilamp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9376" y="6165304"/>
            <a:ext cx="4982344" cy="341707"/>
          </a:xfrm>
        </p:spPr>
        <p:txBody>
          <a:bodyPr/>
          <a:lstStyle/>
          <a:p>
            <a:r>
              <a:rPr lang="nl-NL" sz="1400" dirty="0"/>
              <a:t>https://www.youtube.com/watch?v=YnMP1Uj2nz0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67408" y="342900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Van roodgloeiend naar witgloeiend </a:t>
            </a:r>
            <a:endParaRPr lang="nl-NL" sz="2400" dirty="0"/>
          </a:p>
        </p:txBody>
      </p:sp>
      <p:pic>
        <p:nvPicPr>
          <p:cNvPr id="7" name="YnMP1Uj2nz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3792" y="1484784"/>
            <a:ext cx="5925255" cy="33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 van Wien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het filmpje zag je dat de kleur van licht afhangt van de temperatuur</a:t>
            </a:r>
          </a:p>
          <a:p>
            <a:pPr lvl="1"/>
            <a:r>
              <a:rPr lang="nl-NL" dirty="0" smtClean="0"/>
              <a:t>lage spanning </a:t>
            </a:r>
            <a:r>
              <a:rPr lang="nl-NL" dirty="0" smtClean="0">
                <a:sym typeface="Wingdings" panose="05000000000000000000" pitchFamily="2" charset="2"/>
              </a:rPr>
              <a:t> lage</a:t>
            </a:r>
            <a:r>
              <a:rPr lang="nl-NL" dirty="0" smtClean="0"/>
              <a:t> temperatuur </a:t>
            </a:r>
            <a:r>
              <a:rPr lang="nl-NL" dirty="0" smtClean="0">
                <a:sym typeface="Wingdings" panose="05000000000000000000" pitchFamily="2" charset="2"/>
              </a:rPr>
              <a:t>  oranje licht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hoge spanning  hoge temperatuur  wit licht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Hetzelfde geldt ook voor sterren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6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5157192"/>
            <a:ext cx="8229600" cy="1080120"/>
          </a:xfrm>
        </p:spPr>
        <p:txBody>
          <a:bodyPr/>
          <a:lstStyle/>
          <a:p>
            <a:r>
              <a:rPr lang="nl-NL" dirty="0" smtClean="0"/>
              <a:t>Er geldt: </a:t>
            </a:r>
            <a:r>
              <a:rPr lang="el-GR" i="1" dirty="0" smtClean="0"/>
              <a:t>λ</a:t>
            </a:r>
            <a:r>
              <a:rPr lang="nl-NL" baseline="-25000" dirty="0" smtClean="0"/>
              <a:t>top</a:t>
            </a:r>
            <a:r>
              <a:rPr lang="nl-NL" dirty="0" smtClean="0"/>
              <a:t> · </a:t>
            </a:r>
            <a:r>
              <a:rPr lang="nl-NL" i="1" dirty="0" smtClean="0"/>
              <a:t>T</a:t>
            </a:r>
            <a:r>
              <a:rPr lang="nl-NL" dirty="0" smtClean="0"/>
              <a:t> = </a:t>
            </a:r>
            <a:r>
              <a:rPr lang="nl-NL" i="1" dirty="0" err="1" smtClean="0"/>
              <a:t>k</a:t>
            </a:r>
            <a:r>
              <a:rPr lang="nl-NL" baseline="-25000" dirty="0" err="1" smtClean="0"/>
              <a:t>w</a:t>
            </a:r>
            <a:endParaRPr lang="nl-NL" baseline="-25000" dirty="0" smtClean="0"/>
          </a:p>
          <a:p>
            <a:r>
              <a:rPr lang="nl-NL" dirty="0" smtClean="0"/>
              <a:t>met </a:t>
            </a:r>
            <a:r>
              <a:rPr lang="nl-NL" i="1" dirty="0" err="1" smtClean="0"/>
              <a:t>k</a:t>
            </a:r>
            <a:r>
              <a:rPr lang="nl-NL" baseline="-25000" dirty="0" err="1" smtClean="0"/>
              <a:t>w</a:t>
            </a:r>
            <a:r>
              <a:rPr lang="nl-NL" dirty="0" smtClean="0"/>
              <a:t> de constante van Wien: 2,8978 x 10</a:t>
            </a:r>
            <a:r>
              <a:rPr lang="nl-NL" baseline="30000" dirty="0" smtClean="0"/>
              <a:t>-3</a:t>
            </a:r>
            <a:r>
              <a:rPr lang="nl-NL" dirty="0" smtClean="0"/>
              <a:t> </a:t>
            </a:r>
            <a:r>
              <a:rPr lang="nl-NL" dirty="0" err="1" smtClean="0"/>
              <a:t>m∙K</a:t>
            </a:r>
            <a:endParaRPr lang="nl-NL" dirty="0"/>
          </a:p>
        </p:txBody>
      </p:sp>
      <p:pic>
        <p:nvPicPr>
          <p:cNvPr id="1026" name="Picture 2" descr="http://www.spaceoffice.nl/blobs/spaceplaza/upload/images/planck_blackbody_rad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836712"/>
            <a:ext cx="75247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oppervlakte temperatuur van de zon is 5780 K</a:t>
            </a:r>
          </a:p>
          <a:p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Bereken de golflengte die het meest voorkomt in zonlicht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uitwerking:</a:t>
            </a:r>
          </a:p>
          <a:p>
            <a:pPr>
              <a:buFontTx/>
              <a:buChar char="-"/>
            </a:pPr>
            <a:r>
              <a:rPr lang="el-GR" i="1" dirty="0"/>
              <a:t>λ</a:t>
            </a:r>
            <a:r>
              <a:rPr lang="nl-NL" baseline="-25000" dirty="0"/>
              <a:t>top</a:t>
            </a:r>
            <a:r>
              <a:rPr lang="nl-NL" dirty="0"/>
              <a:t> · </a:t>
            </a:r>
            <a:r>
              <a:rPr lang="nl-NL" i="1" dirty="0"/>
              <a:t>T</a:t>
            </a:r>
            <a:r>
              <a:rPr lang="nl-NL" dirty="0"/>
              <a:t> = </a:t>
            </a:r>
            <a:r>
              <a:rPr lang="nl-NL" i="1" dirty="0" err="1" smtClean="0"/>
              <a:t>k</a:t>
            </a:r>
            <a:r>
              <a:rPr lang="nl-NL" baseline="-25000" dirty="0" err="1" smtClean="0"/>
              <a:t>w</a:t>
            </a:r>
            <a:r>
              <a:rPr lang="nl-NL" baseline="-25000" dirty="0" smtClean="0"/>
              <a:t>    </a:t>
            </a:r>
            <a:r>
              <a:rPr lang="nl-NL" dirty="0" smtClean="0"/>
              <a:t>of</a:t>
            </a:r>
            <a:r>
              <a:rPr lang="nl-NL" baseline="-25000" dirty="0" smtClean="0"/>
              <a:t>    </a:t>
            </a:r>
          </a:p>
          <a:p>
            <a:pPr>
              <a:buFontTx/>
              <a:buChar char="-"/>
            </a:pPr>
            <a:r>
              <a:rPr lang="el-GR" i="1" dirty="0" smtClean="0">
                <a:sym typeface="Wingdings" panose="05000000000000000000" pitchFamily="2" charset="2"/>
              </a:rPr>
              <a:t>λ</a:t>
            </a:r>
            <a:r>
              <a:rPr lang="nl-NL" baseline="-25000" dirty="0" smtClean="0">
                <a:sym typeface="Wingdings" panose="05000000000000000000" pitchFamily="2" charset="2"/>
              </a:rPr>
              <a:t>top</a:t>
            </a:r>
            <a:r>
              <a:rPr lang="nl-NL" dirty="0" smtClean="0">
                <a:sym typeface="Wingdings" panose="05000000000000000000" pitchFamily="2" charset="2"/>
              </a:rPr>
              <a:t> = </a:t>
            </a:r>
            <a:r>
              <a:rPr lang="nl-NL" i="1" dirty="0" err="1" smtClean="0">
                <a:sym typeface="Wingdings" panose="05000000000000000000" pitchFamily="2" charset="2"/>
              </a:rPr>
              <a:t>k</a:t>
            </a:r>
            <a:r>
              <a:rPr lang="nl-NL" baseline="-25000" dirty="0" err="1" smtClean="0">
                <a:sym typeface="Wingdings" panose="05000000000000000000" pitchFamily="2" charset="2"/>
              </a:rPr>
              <a:t>w</a:t>
            </a:r>
            <a:r>
              <a:rPr lang="nl-NL" dirty="0" smtClean="0">
                <a:sym typeface="Wingdings" panose="05000000000000000000" pitchFamily="2" charset="2"/>
              </a:rPr>
              <a:t> / </a:t>
            </a:r>
            <a:r>
              <a:rPr lang="nl-NL" i="1" dirty="0" smtClean="0">
                <a:sym typeface="Wingdings" panose="05000000000000000000" pitchFamily="2" charset="2"/>
              </a:rPr>
              <a:t>T</a:t>
            </a:r>
            <a:r>
              <a:rPr lang="nl-NL" dirty="0" smtClean="0">
                <a:sym typeface="Wingdings" panose="05000000000000000000" pitchFamily="2" charset="2"/>
              </a:rPr>
              <a:t> = 2,8978 x 10</a:t>
            </a:r>
            <a:r>
              <a:rPr lang="nl-NL" baseline="30000" dirty="0" smtClean="0">
                <a:sym typeface="Wingdings" panose="05000000000000000000" pitchFamily="2" charset="2"/>
              </a:rPr>
              <a:t>-3</a:t>
            </a:r>
            <a:r>
              <a:rPr lang="nl-NL" dirty="0" smtClean="0">
                <a:sym typeface="Wingdings" panose="05000000000000000000" pitchFamily="2" charset="2"/>
              </a:rPr>
              <a:t> / 5780 = 500 </a:t>
            </a:r>
            <a:r>
              <a:rPr lang="nl-NL" dirty="0" err="1" smtClean="0">
                <a:sym typeface="Wingdings" panose="05000000000000000000" pitchFamily="2" charset="2"/>
              </a:rPr>
              <a:t>nm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2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Uitgezonden vermogen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uitgezonden van een gloeidraad hangt af van:</a:t>
            </a:r>
          </a:p>
          <a:p>
            <a:r>
              <a:rPr lang="nl-NL" dirty="0" smtClean="0"/>
              <a:t>oppervlak </a:t>
            </a:r>
            <a:r>
              <a:rPr lang="nl-NL" i="1" dirty="0" smtClean="0"/>
              <a:t>A </a:t>
            </a:r>
            <a:r>
              <a:rPr lang="nl-NL" dirty="0" smtClean="0"/>
              <a:t>(</a:t>
            </a:r>
            <a:r>
              <a:rPr lang="nl-NL" i="1" dirty="0" smtClean="0"/>
              <a:t>A</a:t>
            </a:r>
            <a:r>
              <a:rPr lang="nl-NL" dirty="0" smtClean="0"/>
              <a:t> 2x zo groot </a:t>
            </a:r>
            <a:r>
              <a:rPr lang="nl-NL" dirty="0" smtClean="0">
                <a:sym typeface="Wingdings" panose="05000000000000000000" pitchFamily="2" charset="2"/>
              </a:rPr>
              <a:t>  </a:t>
            </a:r>
            <a:r>
              <a:rPr lang="nl-NL" i="1" dirty="0" smtClean="0">
                <a:sym typeface="Wingdings" panose="05000000000000000000" pitchFamily="2" charset="2"/>
              </a:rPr>
              <a:t>P</a:t>
            </a:r>
            <a:r>
              <a:rPr lang="nl-NL" dirty="0" smtClean="0">
                <a:sym typeface="Wingdings" panose="05000000000000000000" pitchFamily="2" charset="2"/>
              </a:rPr>
              <a:t> 2x zo groot)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absolute temperatuur </a:t>
            </a:r>
            <a:r>
              <a:rPr lang="nl-NL" i="1" dirty="0" smtClean="0">
                <a:sym typeface="Wingdings" panose="05000000000000000000" pitchFamily="2" charset="2"/>
              </a:rPr>
              <a:t>T </a:t>
            </a:r>
            <a:r>
              <a:rPr lang="nl-NL" dirty="0" smtClean="0">
                <a:sym typeface="Wingdings" panose="05000000000000000000" pitchFamily="2" charset="2"/>
              </a:rPr>
              <a:t>(</a:t>
            </a:r>
            <a:r>
              <a:rPr lang="nl-NL" i="1" dirty="0" smtClean="0">
                <a:sym typeface="Wingdings" panose="05000000000000000000" pitchFamily="2" charset="2"/>
              </a:rPr>
              <a:t>T</a:t>
            </a:r>
            <a:r>
              <a:rPr lang="nl-NL" baseline="-25000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2x zo groot  </a:t>
            </a:r>
            <a:r>
              <a:rPr lang="nl-NL" i="1" dirty="0" smtClean="0">
                <a:sym typeface="Wingdings" panose="05000000000000000000" pitchFamily="2" charset="2"/>
              </a:rPr>
              <a:t>P </a:t>
            </a:r>
            <a:r>
              <a:rPr lang="nl-NL" dirty="0" smtClean="0">
                <a:sym typeface="Wingdings" panose="05000000000000000000" pitchFamily="2" charset="2"/>
              </a:rPr>
              <a:t>2</a:t>
            </a:r>
            <a:r>
              <a:rPr lang="nl-NL" baseline="30000" dirty="0" smtClean="0">
                <a:sym typeface="Wingdings" panose="05000000000000000000" pitchFamily="2" charset="2"/>
              </a:rPr>
              <a:t>4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(=16) x zo groot)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materiaal/kleur </a:t>
            </a:r>
            <a:r>
              <a:rPr lang="el-GR" i="1" dirty="0" smtClean="0">
                <a:sym typeface="Wingdings" panose="05000000000000000000" pitchFamily="2" charset="2"/>
              </a:rPr>
              <a:t>ε</a:t>
            </a:r>
            <a:endParaRPr lang="nl-NL" i="1" dirty="0" smtClean="0"/>
          </a:p>
          <a:p>
            <a:endParaRPr lang="nl-NL" dirty="0"/>
          </a:p>
          <a:p>
            <a:r>
              <a:rPr lang="nl-NL" dirty="0" smtClean="0"/>
              <a:t>Voor een zogenaamde “zwarte </a:t>
            </a:r>
            <a:r>
              <a:rPr lang="nl-NL" dirty="0" err="1" smtClean="0"/>
              <a:t>straler</a:t>
            </a:r>
            <a:r>
              <a:rPr lang="nl-NL" dirty="0" smtClean="0"/>
              <a:t>” geldt: </a:t>
            </a:r>
            <a:r>
              <a:rPr lang="el-GR" i="1" dirty="0" smtClean="0">
                <a:sym typeface="Wingdings" panose="05000000000000000000" pitchFamily="2" charset="2"/>
              </a:rPr>
              <a:t>ε</a:t>
            </a:r>
            <a:r>
              <a:rPr lang="nl-NL" i="1" dirty="0" smtClean="0">
                <a:sym typeface="Wingdings" panose="05000000000000000000" pitchFamily="2" charset="2"/>
              </a:rPr>
              <a:t> =</a:t>
            </a:r>
            <a:r>
              <a:rPr lang="nl-NL" dirty="0" smtClean="0">
                <a:sym typeface="Wingdings" panose="05000000000000000000" pitchFamily="2" charset="2"/>
              </a:rPr>
              <a:t> 1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Een “zwarte </a:t>
            </a:r>
            <a:r>
              <a:rPr lang="nl-NL" dirty="0" err="1" smtClean="0">
                <a:sym typeface="Wingdings" panose="05000000000000000000" pitchFamily="2" charset="2"/>
              </a:rPr>
              <a:t>straler</a:t>
            </a:r>
            <a:r>
              <a:rPr lang="nl-NL" dirty="0" smtClean="0">
                <a:sym typeface="Wingdings" panose="05000000000000000000" pitchFamily="2" charset="2"/>
              </a:rPr>
              <a:t>” absorbeert alle opvallende straling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Voor “niet zwarte </a:t>
            </a:r>
            <a:r>
              <a:rPr lang="nl-NL" dirty="0" err="1" smtClean="0">
                <a:sym typeface="Wingdings" panose="05000000000000000000" pitchFamily="2" charset="2"/>
              </a:rPr>
              <a:t>stralers</a:t>
            </a:r>
            <a:r>
              <a:rPr lang="nl-NL" dirty="0" smtClean="0">
                <a:sym typeface="Wingdings" panose="05000000000000000000" pitchFamily="2" charset="2"/>
              </a:rPr>
              <a:t>” geldt: 0 &lt; </a:t>
            </a:r>
            <a:r>
              <a:rPr lang="el-GR" i="1" dirty="0" smtClean="0">
                <a:sym typeface="Wingdings" panose="05000000000000000000" pitchFamily="2" charset="2"/>
              </a:rPr>
              <a:t>ε</a:t>
            </a:r>
            <a:r>
              <a:rPr lang="nl-NL" i="1" dirty="0" smtClean="0">
                <a:sym typeface="Wingdings" panose="05000000000000000000" pitchFamily="2" charset="2"/>
              </a:rPr>
              <a:t> &lt; </a:t>
            </a:r>
            <a:r>
              <a:rPr lang="nl-NL" dirty="0" smtClean="0">
                <a:sym typeface="Wingdings" panose="05000000000000000000" pitchFamily="2" charset="2"/>
              </a:rPr>
              <a:t>1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311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wet van Stefan-</a:t>
            </a:r>
            <a:r>
              <a:rPr lang="nl-NL" dirty="0" err="1" smtClean="0"/>
              <a:t>Boltzmann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638528" cy="4389437"/>
          </a:xfrm>
        </p:spPr>
        <p:txBody>
          <a:bodyPr/>
          <a:lstStyle/>
          <a:p>
            <a:r>
              <a:rPr lang="nl-NL" dirty="0" smtClean="0"/>
              <a:t>In formule: </a:t>
            </a:r>
            <a:r>
              <a:rPr lang="nl-NL" i="1" dirty="0" smtClean="0"/>
              <a:t>P</a:t>
            </a:r>
            <a:r>
              <a:rPr lang="nl-NL" dirty="0" smtClean="0"/>
              <a:t> = </a:t>
            </a:r>
            <a:r>
              <a:rPr lang="el-GR" i="1" dirty="0" smtClean="0">
                <a:sym typeface="Wingdings" panose="05000000000000000000" pitchFamily="2" charset="2"/>
              </a:rPr>
              <a:t>ε</a:t>
            </a:r>
            <a:r>
              <a:rPr lang="nl-NL" i="1" dirty="0" smtClean="0">
                <a:sym typeface="Wingdings" panose="05000000000000000000" pitchFamily="2" charset="2"/>
              </a:rPr>
              <a:t> ∙</a:t>
            </a:r>
            <a:r>
              <a:rPr lang="el-GR" i="1" dirty="0" smtClean="0">
                <a:sym typeface="Wingdings" panose="05000000000000000000" pitchFamily="2" charset="2"/>
              </a:rPr>
              <a:t>σ∙</a:t>
            </a:r>
            <a:r>
              <a:rPr lang="nl-NL" i="1" dirty="0" smtClean="0">
                <a:sym typeface="Wingdings" panose="05000000000000000000" pitchFamily="2" charset="2"/>
              </a:rPr>
              <a:t>T</a:t>
            </a:r>
            <a:r>
              <a:rPr lang="nl-NL" i="1" baseline="30000" dirty="0" smtClean="0">
                <a:sym typeface="Wingdings" panose="05000000000000000000" pitchFamily="2" charset="2"/>
              </a:rPr>
              <a:t>4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met </a:t>
            </a:r>
            <a:r>
              <a:rPr lang="el-GR" dirty="0" smtClean="0"/>
              <a:t>σ</a:t>
            </a:r>
            <a:r>
              <a:rPr lang="nl-NL" dirty="0" smtClean="0"/>
              <a:t> de constante van Stefan-</a:t>
            </a:r>
            <a:r>
              <a:rPr lang="nl-NL" dirty="0" err="1" smtClean="0"/>
              <a:t>Boltzmann</a:t>
            </a:r>
            <a:endParaRPr lang="nl-NL" dirty="0" smtClean="0"/>
          </a:p>
          <a:p>
            <a:r>
              <a:rPr lang="el-GR" dirty="0" smtClean="0"/>
              <a:t>σ</a:t>
            </a:r>
            <a:r>
              <a:rPr lang="nl-NL" dirty="0" smtClean="0"/>
              <a:t> = 5,67 x 10</a:t>
            </a:r>
            <a:r>
              <a:rPr lang="nl-NL" baseline="30000" dirty="0" smtClean="0"/>
              <a:t>-8</a:t>
            </a:r>
            <a:r>
              <a:rPr lang="nl-NL" dirty="0" smtClean="0"/>
              <a:t> W/m</a:t>
            </a:r>
            <a:r>
              <a:rPr lang="nl-NL" baseline="30000" dirty="0" smtClean="0"/>
              <a:t>2</a:t>
            </a:r>
            <a:r>
              <a:rPr lang="nl-NL" dirty="0" smtClean="0"/>
              <a:t>K</a:t>
            </a:r>
            <a:r>
              <a:rPr lang="nl-NL" baseline="30000" dirty="0" smtClean="0"/>
              <a:t>4</a:t>
            </a:r>
          </a:p>
          <a:p>
            <a:endParaRPr lang="nl-NL" baseline="30000" dirty="0"/>
          </a:p>
          <a:p>
            <a:endParaRPr lang="nl-NL" baseline="30000" dirty="0" smtClean="0"/>
          </a:p>
          <a:p>
            <a:r>
              <a:rPr lang="nl-NL" dirty="0" smtClean="0"/>
              <a:t>Deze formule geldt ook voor alle voorwerpen dus ook sterren</a:t>
            </a:r>
            <a:endParaRPr lang="nl-NL" dirty="0"/>
          </a:p>
        </p:txBody>
      </p:sp>
      <p:pic>
        <p:nvPicPr>
          <p:cNvPr id="3074" name="Picture 2" descr="http://www2.warwick.ac.uk/fac/sci/physics/pendulum/stefan/ste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908720"/>
            <a:ext cx="1999109" cy="24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newworldencyclopedia.org/thumb/5/51/Boltzmann-Ludwig.jpg/225px-Boltzmann-Ludw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861048"/>
            <a:ext cx="2001127" cy="2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120336" y="32849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Stefan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120336" y="6093296"/>
            <a:ext cx="2232248" cy="36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Boltzmann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5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1771</TotalTime>
  <Words>555</Words>
  <Application>Microsoft Office PowerPoint</Application>
  <PresentationFormat>Breedbeeld</PresentationFormat>
  <Paragraphs>97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Constantia</vt:lpstr>
      <vt:lpstr>Wingdings</vt:lpstr>
      <vt:lpstr>Wingdings 2</vt:lpstr>
      <vt:lpstr>Stroom</vt:lpstr>
      <vt:lpstr>Straling van Sterren </vt:lpstr>
      <vt:lpstr>Elektromagnetische straling</vt:lpstr>
      <vt:lpstr>Spectrum</vt:lpstr>
      <vt:lpstr>gloeilamp</vt:lpstr>
      <vt:lpstr>Wet van Wien</vt:lpstr>
      <vt:lpstr>PowerPoint-presentatie</vt:lpstr>
      <vt:lpstr>Voorbeeld</vt:lpstr>
      <vt:lpstr>Uitgezonden vermogen</vt:lpstr>
      <vt:lpstr>de wet van Stefan-Boltzmann</vt:lpstr>
      <vt:lpstr>Spectrum van de zon</vt:lpstr>
      <vt:lpstr>Doppler effect bewegende bron</vt:lpstr>
      <vt:lpstr>Sterrenlicht</vt:lpstr>
      <vt:lpstr>Een voorbeeld</vt:lpstr>
      <vt:lpstr>Dubbelster</vt:lpstr>
      <vt:lpstr>Levensloop van sterren</vt:lpstr>
      <vt:lpstr>Onze zon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163</cp:revision>
  <dcterms:created xsi:type="dcterms:W3CDTF">2009-02-11T18:03:10Z</dcterms:created>
  <dcterms:modified xsi:type="dcterms:W3CDTF">2016-02-13T09:22:12Z</dcterms:modified>
</cp:coreProperties>
</file>